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9" r:id="rId2"/>
    <p:sldId id="257" r:id="rId3"/>
    <p:sldId id="287" r:id="rId4"/>
    <p:sldId id="289" r:id="rId5"/>
    <p:sldId id="280" r:id="rId6"/>
    <p:sldId id="285" r:id="rId7"/>
    <p:sldId id="282" r:id="rId8"/>
    <p:sldId id="290" r:id="rId9"/>
    <p:sldId id="291" r:id="rId10"/>
    <p:sldId id="286" r:id="rId11"/>
    <p:sldId id="283" r:id="rId12"/>
    <p:sldId id="25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4C5D2-55D3-4512-9600-C04C219A4958}" type="doc">
      <dgm:prSet loTypeId="urn:microsoft.com/office/officeart/2005/8/layout/vList4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BDD0557-B7D9-45E5-ABBF-F54E1B92EB98}">
      <dgm:prSet phldrT="[Текст]" custT="1"/>
      <dgm:spPr/>
      <dgm:t>
        <a:bodyPr/>
        <a:lstStyle/>
        <a:p>
          <a:pPr algn="just"/>
          <a:r>
            <a:rPr lang="ru-RU" sz="1600" dirty="0" smtClean="0"/>
            <a:t>В настоящий момент завод производит недвоенный полуфабрикат </a:t>
          </a:r>
          <a:r>
            <a:rPr lang="en-US" sz="1600" b="1" dirty="0" smtClean="0"/>
            <a:t>Wet-Blue</a:t>
          </a:r>
          <a:r>
            <a:rPr lang="ru-RU" sz="1600" b="1" dirty="0" smtClean="0"/>
            <a:t>,</a:t>
          </a:r>
          <a:r>
            <a:rPr lang="en-US" sz="1600" dirty="0" smtClean="0"/>
            <a:t> </a:t>
          </a:r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Crust</a:t>
          </a:r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Finish </a:t>
          </a:r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готовая продукция кожи</a:t>
          </a:r>
          <a:r>
            <a:rPr lang="en-US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600" dirty="0" smtClean="0"/>
            <a:t>Производство </a:t>
          </a:r>
          <a:r>
            <a:rPr lang="ru-RU" sz="1600" dirty="0" smtClean="0"/>
            <a:t>осуществляется по итальянской технологии, с использованием химикатов </a:t>
          </a:r>
          <a:r>
            <a:rPr lang="ru-RU" sz="1600" dirty="0" smtClean="0"/>
            <a:t>итальянского и немецкого </a:t>
          </a:r>
          <a:r>
            <a:rPr lang="ru-RU" sz="1600" dirty="0" smtClean="0"/>
            <a:t>производства высшего качества. Сортировка полуфабриката соответствует общеевропейским стандартам.</a:t>
          </a:r>
          <a:endParaRPr lang="ru-RU" sz="1600" dirty="0"/>
        </a:p>
      </dgm:t>
    </dgm:pt>
    <dgm:pt modelId="{5A56963A-177C-4882-9A37-7472B29D5136}" type="parTrans" cxnId="{B8FD7740-43AB-43D6-8696-62F8AE697928}">
      <dgm:prSet/>
      <dgm:spPr/>
      <dgm:t>
        <a:bodyPr/>
        <a:lstStyle/>
        <a:p>
          <a:endParaRPr lang="ru-RU"/>
        </a:p>
      </dgm:t>
    </dgm:pt>
    <dgm:pt modelId="{4EFBD368-2FC4-4D10-BD37-A71E32F7A282}" type="sibTrans" cxnId="{B8FD7740-43AB-43D6-8696-62F8AE697928}">
      <dgm:prSet/>
      <dgm:spPr/>
      <dgm:t>
        <a:bodyPr/>
        <a:lstStyle/>
        <a:p>
          <a:endParaRPr lang="ru-RU"/>
        </a:p>
      </dgm:t>
    </dgm:pt>
    <dgm:pt modelId="{50FC858D-5A6F-48B5-9E32-EBCB42FD515A}">
      <dgm:prSet phldrT="[Текст]"/>
      <dgm:spPr/>
      <dgm:t>
        <a:bodyPr/>
        <a:lstStyle/>
        <a:p>
          <a:pPr algn="just"/>
          <a:r>
            <a:rPr lang="ru-RU" dirty="0" smtClean="0"/>
            <a:t>Концепция продаж основана на принципе полной востребованности готового товара. В этом случае выпуск полуфабриката ведется планомерно под соответствующие контракты, что позволяет планировать закуп сырья.</a:t>
          </a:r>
          <a:endParaRPr lang="ru-RU" dirty="0"/>
        </a:p>
      </dgm:t>
    </dgm:pt>
    <dgm:pt modelId="{54BCC383-9970-476C-9CEE-7C25539CBE64}" type="parTrans" cxnId="{6AA54BDE-C3C2-4A57-A017-F559293E87F4}">
      <dgm:prSet/>
      <dgm:spPr/>
      <dgm:t>
        <a:bodyPr/>
        <a:lstStyle/>
        <a:p>
          <a:endParaRPr lang="ru-RU"/>
        </a:p>
      </dgm:t>
    </dgm:pt>
    <dgm:pt modelId="{14CD44B3-1111-4452-81F6-B11CA44B1F70}" type="sibTrans" cxnId="{6AA54BDE-C3C2-4A57-A017-F559293E87F4}">
      <dgm:prSet/>
      <dgm:spPr/>
      <dgm:t>
        <a:bodyPr/>
        <a:lstStyle/>
        <a:p>
          <a:endParaRPr lang="ru-RU"/>
        </a:p>
      </dgm:t>
    </dgm:pt>
    <dgm:pt modelId="{ECD69885-0B6A-47AE-9D4D-98F37E5C9615}">
      <dgm:prSet phldrT="[Текст]"/>
      <dgm:spPr/>
      <dgm:t>
        <a:bodyPr/>
        <a:lstStyle/>
        <a:p>
          <a:pPr algn="just"/>
          <a:r>
            <a:rPr lang="ru-RU" dirty="0" smtClean="0"/>
            <a:t>Выпускаемый полуфабрикат может использоваться для кожевенного производства широкого спектра: галантерейных изделий, одежды, обуви, мебели и автосалонов.</a:t>
          </a:r>
          <a:endParaRPr lang="ru-RU" dirty="0"/>
        </a:p>
      </dgm:t>
    </dgm:pt>
    <dgm:pt modelId="{0593A4B7-DD1A-4EEB-9C85-659E8132D3BC}" type="parTrans" cxnId="{3EF942FE-7299-4BDD-A5A4-BFABF20BF1F5}">
      <dgm:prSet/>
      <dgm:spPr/>
      <dgm:t>
        <a:bodyPr/>
        <a:lstStyle/>
        <a:p>
          <a:endParaRPr lang="ru-RU"/>
        </a:p>
      </dgm:t>
    </dgm:pt>
    <dgm:pt modelId="{839C2A9B-CDB6-4F9C-9287-B2B99A7F7AF3}" type="sibTrans" cxnId="{3EF942FE-7299-4BDD-A5A4-BFABF20BF1F5}">
      <dgm:prSet/>
      <dgm:spPr/>
      <dgm:t>
        <a:bodyPr/>
        <a:lstStyle/>
        <a:p>
          <a:endParaRPr lang="ru-RU"/>
        </a:p>
      </dgm:t>
    </dgm:pt>
    <dgm:pt modelId="{FE9CECE0-FED0-4CAB-B973-B3C0D44E4A95}">
      <dgm:prSet phldrT="[Текст]"/>
      <dgm:spPr/>
      <dgm:t>
        <a:bodyPr/>
        <a:lstStyle/>
        <a:p>
          <a:pPr algn="just"/>
          <a:r>
            <a:rPr lang="ru-RU" dirty="0" smtClean="0"/>
            <a:t>Весь выпускаемый полуфабрикат производится на экспорт, упакован на европоддоны в соответствии со стандартами международной транспортировки и снабжен соответствующими документами и сертификатами.</a:t>
          </a:r>
          <a:endParaRPr lang="ru-RU" dirty="0"/>
        </a:p>
      </dgm:t>
    </dgm:pt>
    <dgm:pt modelId="{0AE2AA9A-3F17-4690-A9B5-4AEE76CCACA7}" type="parTrans" cxnId="{F51E2E9F-E53D-45C1-8232-28C519B0CC1B}">
      <dgm:prSet/>
      <dgm:spPr/>
      <dgm:t>
        <a:bodyPr/>
        <a:lstStyle/>
        <a:p>
          <a:endParaRPr lang="ru-RU"/>
        </a:p>
      </dgm:t>
    </dgm:pt>
    <dgm:pt modelId="{BA8034BF-9565-47ED-AC50-E69ECE4E8CC9}" type="sibTrans" cxnId="{F51E2E9F-E53D-45C1-8232-28C519B0CC1B}">
      <dgm:prSet/>
      <dgm:spPr/>
      <dgm:t>
        <a:bodyPr/>
        <a:lstStyle/>
        <a:p>
          <a:endParaRPr lang="ru-RU"/>
        </a:p>
      </dgm:t>
    </dgm:pt>
    <dgm:pt modelId="{DFFB0D89-A1AE-4BA1-9F5D-6C0BA534A972}" type="pres">
      <dgm:prSet presAssocID="{E6F4C5D2-55D3-4512-9600-C04C219A49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D649F-9917-443E-87C3-FED482D7B554}" type="pres">
      <dgm:prSet presAssocID="{FBDD0557-B7D9-45E5-ABBF-F54E1B92EB98}" presName="comp" presStyleCnt="0"/>
      <dgm:spPr/>
    </dgm:pt>
    <dgm:pt modelId="{1A5469BB-183F-4E6B-943B-E18331022F6E}" type="pres">
      <dgm:prSet presAssocID="{FBDD0557-B7D9-45E5-ABBF-F54E1B92EB98}" presName="box" presStyleLbl="node1" presStyleIdx="0" presStyleCnt="4"/>
      <dgm:spPr/>
      <dgm:t>
        <a:bodyPr/>
        <a:lstStyle/>
        <a:p>
          <a:endParaRPr lang="ru-RU"/>
        </a:p>
      </dgm:t>
    </dgm:pt>
    <dgm:pt modelId="{2AB2903A-F9AE-4DC7-977A-74B0B3FF3A0E}" type="pres">
      <dgm:prSet presAssocID="{FBDD0557-B7D9-45E5-ABBF-F54E1B92EB98}" presName="img" presStyleLbl="fgImgPlace1" presStyleIdx="0" presStyleCnt="4" custScaleX="90025" custLinFactNeighborX="-2089"/>
      <dgm:spPr/>
    </dgm:pt>
    <dgm:pt modelId="{630E13D2-996E-4491-862A-A14D02BC999E}" type="pres">
      <dgm:prSet presAssocID="{FBDD0557-B7D9-45E5-ABBF-F54E1B92EB9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31EC9-6D23-4FB1-9A7D-869B00FB4D36}" type="pres">
      <dgm:prSet presAssocID="{4EFBD368-2FC4-4D10-BD37-A71E32F7A282}" presName="spacer" presStyleCnt="0"/>
      <dgm:spPr/>
    </dgm:pt>
    <dgm:pt modelId="{C4FE3E51-C6B6-4406-863C-08269C6D6C70}" type="pres">
      <dgm:prSet presAssocID="{50FC858D-5A6F-48B5-9E32-EBCB42FD515A}" presName="comp" presStyleCnt="0"/>
      <dgm:spPr/>
    </dgm:pt>
    <dgm:pt modelId="{0450D9AE-EFD3-4FDF-9E4F-9C7845F4E2FB}" type="pres">
      <dgm:prSet presAssocID="{50FC858D-5A6F-48B5-9E32-EBCB42FD515A}" presName="box" presStyleLbl="node1" presStyleIdx="1" presStyleCnt="4"/>
      <dgm:spPr/>
      <dgm:t>
        <a:bodyPr/>
        <a:lstStyle/>
        <a:p>
          <a:endParaRPr lang="ru-RU"/>
        </a:p>
      </dgm:t>
    </dgm:pt>
    <dgm:pt modelId="{501998F5-E345-47F8-9550-527EC99248B6}" type="pres">
      <dgm:prSet presAssocID="{50FC858D-5A6F-48B5-9E32-EBCB42FD515A}" presName="img" presStyleLbl="fgImgPlace1" presStyleIdx="1" presStyleCnt="4" custScaleX="90025" custLinFactNeighborX="-2089"/>
      <dgm:spPr/>
    </dgm:pt>
    <dgm:pt modelId="{6F5334C5-6E83-41F8-BF13-522C065096B9}" type="pres">
      <dgm:prSet presAssocID="{50FC858D-5A6F-48B5-9E32-EBCB42FD515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E68F4-4F44-4E83-9818-B0EEAE93BB98}" type="pres">
      <dgm:prSet presAssocID="{14CD44B3-1111-4452-81F6-B11CA44B1F70}" presName="spacer" presStyleCnt="0"/>
      <dgm:spPr/>
    </dgm:pt>
    <dgm:pt modelId="{CCACF100-AF11-42AF-AF55-1087699CE092}" type="pres">
      <dgm:prSet presAssocID="{ECD69885-0B6A-47AE-9D4D-98F37E5C9615}" presName="comp" presStyleCnt="0"/>
      <dgm:spPr/>
    </dgm:pt>
    <dgm:pt modelId="{1475EBA0-95DC-47F8-AA5C-EFA785B8607A}" type="pres">
      <dgm:prSet presAssocID="{ECD69885-0B6A-47AE-9D4D-98F37E5C9615}" presName="box" presStyleLbl="node1" presStyleIdx="2" presStyleCnt="4"/>
      <dgm:spPr/>
      <dgm:t>
        <a:bodyPr/>
        <a:lstStyle/>
        <a:p>
          <a:endParaRPr lang="ru-RU"/>
        </a:p>
      </dgm:t>
    </dgm:pt>
    <dgm:pt modelId="{84388742-6246-450F-B6EE-0337ABFF4F52}" type="pres">
      <dgm:prSet presAssocID="{ECD69885-0B6A-47AE-9D4D-98F37E5C9615}" presName="img" presStyleLbl="fgImgPlace1" presStyleIdx="2" presStyleCnt="4" custScaleX="90025" custLinFactNeighborX="-2089"/>
      <dgm:spPr/>
    </dgm:pt>
    <dgm:pt modelId="{1065F7D3-7CD9-4DE1-B5CF-81ACF3E48835}" type="pres">
      <dgm:prSet presAssocID="{ECD69885-0B6A-47AE-9D4D-98F37E5C961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94516-F2E4-494B-8ED6-4466E6089870}" type="pres">
      <dgm:prSet presAssocID="{839C2A9B-CDB6-4F9C-9287-B2B99A7F7AF3}" presName="spacer" presStyleCnt="0"/>
      <dgm:spPr/>
    </dgm:pt>
    <dgm:pt modelId="{08462AEE-25EF-492C-A2DD-9E8108BA7CF1}" type="pres">
      <dgm:prSet presAssocID="{FE9CECE0-FED0-4CAB-B973-B3C0D44E4A95}" presName="comp" presStyleCnt="0"/>
      <dgm:spPr/>
    </dgm:pt>
    <dgm:pt modelId="{293544E2-3C08-40B9-9E72-FE53F7602C5F}" type="pres">
      <dgm:prSet presAssocID="{FE9CECE0-FED0-4CAB-B973-B3C0D44E4A95}" presName="box" presStyleLbl="node1" presStyleIdx="3" presStyleCnt="4"/>
      <dgm:spPr/>
      <dgm:t>
        <a:bodyPr/>
        <a:lstStyle/>
        <a:p>
          <a:endParaRPr lang="ru-RU"/>
        </a:p>
      </dgm:t>
    </dgm:pt>
    <dgm:pt modelId="{ACF2D528-ACD2-40F1-89AE-E1B06AA5971D}" type="pres">
      <dgm:prSet presAssocID="{FE9CECE0-FED0-4CAB-B973-B3C0D44E4A95}" presName="img" presStyleLbl="fgImgPlace1" presStyleIdx="3" presStyleCnt="4" custScaleX="90025" custLinFactNeighborX="-2089"/>
      <dgm:spPr/>
    </dgm:pt>
    <dgm:pt modelId="{A7BF8251-B9E1-48E3-AF7D-8C42147BFB62}" type="pres">
      <dgm:prSet presAssocID="{FE9CECE0-FED0-4CAB-B973-B3C0D44E4A9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8A0E9-6AAA-4D35-B285-15ED5011D48C}" type="presOf" srcId="{FBDD0557-B7D9-45E5-ABBF-F54E1B92EB98}" destId="{630E13D2-996E-4491-862A-A14D02BC999E}" srcOrd="1" destOrd="0" presId="urn:microsoft.com/office/officeart/2005/8/layout/vList4#2"/>
    <dgm:cxn modelId="{B8FD7740-43AB-43D6-8696-62F8AE697928}" srcId="{E6F4C5D2-55D3-4512-9600-C04C219A4958}" destId="{FBDD0557-B7D9-45E5-ABBF-F54E1B92EB98}" srcOrd="0" destOrd="0" parTransId="{5A56963A-177C-4882-9A37-7472B29D5136}" sibTransId="{4EFBD368-2FC4-4D10-BD37-A71E32F7A282}"/>
    <dgm:cxn modelId="{6AA54BDE-C3C2-4A57-A017-F559293E87F4}" srcId="{E6F4C5D2-55D3-4512-9600-C04C219A4958}" destId="{50FC858D-5A6F-48B5-9E32-EBCB42FD515A}" srcOrd="1" destOrd="0" parTransId="{54BCC383-9970-476C-9CEE-7C25539CBE64}" sibTransId="{14CD44B3-1111-4452-81F6-B11CA44B1F70}"/>
    <dgm:cxn modelId="{CCD7484A-9167-438F-9356-49ED79DEF1CE}" type="presOf" srcId="{ECD69885-0B6A-47AE-9D4D-98F37E5C9615}" destId="{1065F7D3-7CD9-4DE1-B5CF-81ACF3E48835}" srcOrd="1" destOrd="0" presId="urn:microsoft.com/office/officeart/2005/8/layout/vList4#2"/>
    <dgm:cxn modelId="{3DD072F6-02BE-4C75-89BD-032DD3A1C58A}" type="presOf" srcId="{50FC858D-5A6F-48B5-9E32-EBCB42FD515A}" destId="{6F5334C5-6E83-41F8-BF13-522C065096B9}" srcOrd="1" destOrd="0" presId="urn:microsoft.com/office/officeart/2005/8/layout/vList4#2"/>
    <dgm:cxn modelId="{3EF942FE-7299-4BDD-A5A4-BFABF20BF1F5}" srcId="{E6F4C5D2-55D3-4512-9600-C04C219A4958}" destId="{ECD69885-0B6A-47AE-9D4D-98F37E5C9615}" srcOrd="2" destOrd="0" parTransId="{0593A4B7-DD1A-4EEB-9C85-659E8132D3BC}" sibTransId="{839C2A9B-CDB6-4F9C-9287-B2B99A7F7AF3}"/>
    <dgm:cxn modelId="{EFB026E8-BC28-4806-A89E-E08FF3C17508}" type="presOf" srcId="{E6F4C5D2-55D3-4512-9600-C04C219A4958}" destId="{DFFB0D89-A1AE-4BA1-9F5D-6C0BA534A972}" srcOrd="0" destOrd="0" presId="urn:microsoft.com/office/officeart/2005/8/layout/vList4#2"/>
    <dgm:cxn modelId="{398C7F01-120B-48CA-8831-9FE7B709BD42}" type="presOf" srcId="{FBDD0557-B7D9-45E5-ABBF-F54E1B92EB98}" destId="{1A5469BB-183F-4E6B-943B-E18331022F6E}" srcOrd="0" destOrd="0" presId="urn:microsoft.com/office/officeart/2005/8/layout/vList4#2"/>
    <dgm:cxn modelId="{B46450EB-004C-4BCF-9CF8-EEFC51C8638F}" type="presOf" srcId="{FE9CECE0-FED0-4CAB-B973-B3C0D44E4A95}" destId="{293544E2-3C08-40B9-9E72-FE53F7602C5F}" srcOrd="0" destOrd="0" presId="urn:microsoft.com/office/officeart/2005/8/layout/vList4#2"/>
    <dgm:cxn modelId="{0F32EA6F-ACFC-4E65-89BF-FB7644065BEF}" type="presOf" srcId="{ECD69885-0B6A-47AE-9D4D-98F37E5C9615}" destId="{1475EBA0-95DC-47F8-AA5C-EFA785B8607A}" srcOrd="0" destOrd="0" presId="urn:microsoft.com/office/officeart/2005/8/layout/vList4#2"/>
    <dgm:cxn modelId="{1BF9FCB6-5750-44A7-A542-2957B54486C7}" type="presOf" srcId="{FE9CECE0-FED0-4CAB-B973-B3C0D44E4A95}" destId="{A7BF8251-B9E1-48E3-AF7D-8C42147BFB62}" srcOrd="1" destOrd="0" presId="urn:microsoft.com/office/officeart/2005/8/layout/vList4#2"/>
    <dgm:cxn modelId="{ECEE1798-273B-4AD7-8BA9-1DCD4521873E}" type="presOf" srcId="{50FC858D-5A6F-48B5-9E32-EBCB42FD515A}" destId="{0450D9AE-EFD3-4FDF-9E4F-9C7845F4E2FB}" srcOrd="0" destOrd="0" presId="urn:microsoft.com/office/officeart/2005/8/layout/vList4#2"/>
    <dgm:cxn modelId="{F51E2E9F-E53D-45C1-8232-28C519B0CC1B}" srcId="{E6F4C5D2-55D3-4512-9600-C04C219A4958}" destId="{FE9CECE0-FED0-4CAB-B973-B3C0D44E4A95}" srcOrd="3" destOrd="0" parTransId="{0AE2AA9A-3F17-4690-A9B5-4AEE76CCACA7}" sibTransId="{BA8034BF-9565-47ED-AC50-E69ECE4E8CC9}"/>
    <dgm:cxn modelId="{8732259D-2FD1-45D1-8245-9E41C167DFCD}" type="presParOf" srcId="{DFFB0D89-A1AE-4BA1-9F5D-6C0BA534A972}" destId="{8AAD649F-9917-443E-87C3-FED482D7B554}" srcOrd="0" destOrd="0" presId="urn:microsoft.com/office/officeart/2005/8/layout/vList4#2"/>
    <dgm:cxn modelId="{9DB70FF6-15B1-4F3C-93DB-8DA77C561BDA}" type="presParOf" srcId="{8AAD649F-9917-443E-87C3-FED482D7B554}" destId="{1A5469BB-183F-4E6B-943B-E18331022F6E}" srcOrd="0" destOrd="0" presId="urn:microsoft.com/office/officeart/2005/8/layout/vList4#2"/>
    <dgm:cxn modelId="{E5CF594C-B488-48EF-BCCF-8EC549816BB5}" type="presParOf" srcId="{8AAD649F-9917-443E-87C3-FED482D7B554}" destId="{2AB2903A-F9AE-4DC7-977A-74B0B3FF3A0E}" srcOrd="1" destOrd="0" presId="urn:microsoft.com/office/officeart/2005/8/layout/vList4#2"/>
    <dgm:cxn modelId="{578643BE-B70D-40A1-BD5E-08EFBEA3FC94}" type="presParOf" srcId="{8AAD649F-9917-443E-87C3-FED482D7B554}" destId="{630E13D2-996E-4491-862A-A14D02BC999E}" srcOrd="2" destOrd="0" presId="urn:microsoft.com/office/officeart/2005/8/layout/vList4#2"/>
    <dgm:cxn modelId="{FAE3284B-D209-4426-92E1-DA98208E59FF}" type="presParOf" srcId="{DFFB0D89-A1AE-4BA1-9F5D-6C0BA534A972}" destId="{AB031EC9-6D23-4FB1-9A7D-869B00FB4D36}" srcOrd="1" destOrd="0" presId="urn:microsoft.com/office/officeart/2005/8/layout/vList4#2"/>
    <dgm:cxn modelId="{0AA8DB03-3F17-4C63-990D-B220BDCAC53A}" type="presParOf" srcId="{DFFB0D89-A1AE-4BA1-9F5D-6C0BA534A972}" destId="{C4FE3E51-C6B6-4406-863C-08269C6D6C70}" srcOrd="2" destOrd="0" presId="urn:microsoft.com/office/officeart/2005/8/layout/vList4#2"/>
    <dgm:cxn modelId="{B7029ABA-5A16-4392-91AE-E5A026AF5820}" type="presParOf" srcId="{C4FE3E51-C6B6-4406-863C-08269C6D6C70}" destId="{0450D9AE-EFD3-4FDF-9E4F-9C7845F4E2FB}" srcOrd="0" destOrd="0" presId="urn:microsoft.com/office/officeart/2005/8/layout/vList4#2"/>
    <dgm:cxn modelId="{F631AB97-8D0F-4CAB-9BD6-2F9C6CCCE142}" type="presParOf" srcId="{C4FE3E51-C6B6-4406-863C-08269C6D6C70}" destId="{501998F5-E345-47F8-9550-527EC99248B6}" srcOrd="1" destOrd="0" presId="urn:microsoft.com/office/officeart/2005/8/layout/vList4#2"/>
    <dgm:cxn modelId="{1481B2DB-06BE-4C11-B3F4-0B0D99753807}" type="presParOf" srcId="{C4FE3E51-C6B6-4406-863C-08269C6D6C70}" destId="{6F5334C5-6E83-41F8-BF13-522C065096B9}" srcOrd="2" destOrd="0" presId="urn:microsoft.com/office/officeart/2005/8/layout/vList4#2"/>
    <dgm:cxn modelId="{FCF4B244-3517-45F4-A413-C3259120F66E}" type="presParOf" srcId="{DFFB0D89-A1AE-4BA1-9F5D-6C0BA534A972}" destId="{D2FE68F4-4F44-4E83-9818-B0EEAE93BB98}" srcOrd="3" destOrd="0" presId="urn:microsoft.com/office/officeart/2005/8/layout/vList4#2"/>
    <dgm:cxn modelId="{439A3153-AC41-49BE-9570-068B7CF27248}" type="presParOf" srcId="{DFFB0D89-A1AE-4BA1-9F5D-6C0BA534A972}" destId="{CCACF100-AF11-42AF-AF55-1087699CE092}" srcOrd="4" destOrd="0" presId="urn:microsoft.com/office/officeart/2005/8/layout/vList4#2"/>
    <dgm:cxn modelId="{C15C1FA6-F48B-4694-BBA4-F41BDC5AEE16}" type="presParOf" srcId="{CCACF100-AF11-42AF-AF55-1087699CE092}" destId="{1475EBA0-95DC-47F8-AA5C-EFA785B8607A}" srcOrd="0" destOrd="0" presId="urn:microsoft.com/office/officeart/2005/8/layout/vList4#2"/>
    <dgm:cxn modelId="{D0F3A0CE-81F8-4A92-98E9-827E33879CE3}" type="presParOf" srcId="{CCACF100-AF11-42AF-AF55-1087699CE092}" destId="{84388742-6246-450F-B6EE-0337ABFF4F52}" srcOrd="1" destOrd="0" presId="urn:microsoft.com/office/officeart/2005/8/layout/vList4#2"/>
    <dgm:cxn modelId="{1CAC55A0-C945-4447-8F76-D7F9EB2F9B42}" type="presParOf" srcId="{CCACF100-AF11-42AF-AF55-1087699CE092}" destId="{1065F7D3-7CD9-4DE1-B5CF-81ACF3E48835}" srcOrd="2" destOrd="0" presId="urn:microsoft.com/office/officeart/2005/8/layout/vList4#2"/>
    <dgm:cxn modelId="{39C5527D-E661-403E-9452-B29D26C11CAA}" type="presParOf" srcId="{DFFB0D89-A1AE-4BA1-9F5D-6C0BA534A972}" destId="{1BF94516-F2E4-494B-8ED6-4466E6089870}" srcOrd="5" destOrd="0" presId="urn:microsoft.com/office/officeart/2005/8/layout/vList4#2"/>
    <dgm:cxn modelId="{2B1B3BB7-E3F9-4392-BD0C-F380D6B9DE5E}" type="presParOf" srcId="{DFFB0D89-A1AE-4BA1-9F5D-6C0BA534A972}" destId="{08462AEE-25EF-492C-A2DD-9E8108BA7CF1}" srcOrd="6" destOrd="0" presId="urn:microsoft.com/office/officeart/2005/8/layout/vList4#2"/>
    <dgm:cxn modelId="{01DCA7ED-6FC5-44E7-96C0-0B5B4A7B01BA}" type="presParOf" srcId="{08462AEE-25EF-492C-A2DD-9E8108BA7CF1}" destId="{293544E2-3C08-40B9-9E72-FE53F7602C5F}" srcOrd="0" destOrd="0" presId="urn:microsoft.com/office/officeart/2005/8/layout/vList4#2"/>
    <dgm:cxn modelId="{EFB526D2-1579-4C8E-92EC-C0FAD7FAF793}" type="presParOf" srcId="{08462AEE-25EF-492C-A2DD-9E8108BA7CF1}" destId="{ACF2D528-ACD2-40F1-89AE-E1B06AA5971D}" srcOrd="1" destOrd="0" presId="urn:microsoft.com/office/officeart/2005/8/layout/vList4#2"/>
    <dgm:cxn modelId="{291CC1CA-3169-4359-A9CA-FAC1C26D9C1E}" type="presParOf" srcId="{08462AEE-25EF-492C-A2DD-9E8108BA7CF1}" destId="{A7BF8251-B9E1-48E3-AF7D-8C42147BFB6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4C5D2-55D3-4512-9600-C04C219A4958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BDD0557-B7D9-45E5-ABBF-F54E1B92EB98}">
      <dgm:prSet phldrT="[Текст]" custT="1"/>
      <dgm:spPr/>
      <dgm:t>
        <a:bodyPr/>
        <a:lstStyle/>
        <a:p>
          <a:pPr algn="just"/>
          <a:r>
            <a:rPr lang="ru-RU" sz="1600" dirty="0" smtClean="0"/>
            <a:t>Особо прочные краги, пятипалые, утепленные </a:t>
          </a:r>
          <a:r>
            <a:rPr lang="ru-RU" sz="1600" dirty="0" err="1" smtClean="0"/>
            <a:t>флисом</a:t>
          </a:r>
          <a:r>
            <a:rPr lang="ru-RU" sz="1600" dirty="0" smtClean="0"/>
            <a:t>, спилок КРС, однородный, сорт А, 1,3+</a:t>
          </a:r>
          <a:r>
            <a:rPr lang="en-US" sz="1600" dirty="0" smtClean="0"/>
            <a:t>\</a:t>
          </a:r>
          <a:r>
            <a:rPr lang="ru-RU" sz="1600" dirty="0" smtClean="0"/>
            <a:t>- 0,1мм, шлифованный, окрашенный в красный цвет, швы из особо прочной нити. Краги обеспечивают высокую механическую защиту, защиту от повышенных температур – открытого пламени, искр, брызг расплавленного металла. Наличие утеплителя (</a:t>
          </a:r>
          <a:r>
            <a:rPr lang="ru-RU" sz="1600" dirty="0" err="1" smtClean="0"/>
            <a:t>флис</a:t>
          </a:r>
          <a:r>
            <a:rPr lang="ru-RU" sz="1600" dirty="0" smtClean="0"/>
            <a:t>) позволяет комфортно использовать краги в зимнее время.</a:t>
          </a:r>
          <a:endParaRPr lang="ru-RU" sz="1600" dirty="0"/>
        </a:p>
      </dgm:t>
    </dgm:pt>
    <dgm:pt modelId="{5A56963A-177C-4882-9A37-7472B29D5136}" type="parTrans" cxnId="{B8FD7740-43AB-43D6-8696-62F8AE697928}">
      <dgm:prSet/>
      <dgm:spPr/>
      <dgm:t>
        <a:bodyPr/>
        <a:lstStyle/>
        <a:p>
          <a:endParaRPr lang="ru-RU"/>
        </a:p>
      </dgm:t>
    </dgm:pt>
    <dgm:pt modelId="{4EFBD368-2FC4-4D10-BD37-A71E32F7A282}" type="sibTrans" cxnId="{B8FD7740-43AB-43D6-8696-62F8AE697928}">
      <dgm:prSet/>
      <dgm:spPr/>
      <dgm:t>
        <a:bodyPr/>
        <a:lstStyle/>
        <a:p>
          <a:endParaRPr lang="ru-RU"/>
        </a:p>
      </dgm:t>
    </dgm:pt>
    <dgm:pt modelId="{DFFB0D89-A1AE-4BA1-9F5D-6C0BA534A972}" type="pres">
      <dgm:prSet presAssocID="{E6F4C5D2-55D3-4512-9600-C04C219A49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D649F-9917-443E-87C3-FED482D7B554}" type="pres">
      <dgm:prSet presAssocID="{FBDD0557-B7D9-45E5-ABBF-F54E1B92EB98}" presName="comp" presStyleCnt="0"/>
      <dgm:spPr/>
    </dgm:pt>
    <dgm:pt modelId="{1A5469BB-183F-4E6B-943B-E18331022F6E}" type="pres">
      <dgm:prSet presAssocID="{FBDD0557-B7D9-45E5-ABBF-F54E1B92EB98}" presName="box" presStyleLbl="node1" presStyleIdx="0" presStyleCnt="1" custScaleY="121385"/>
      <dgm:spPr/>
      <dgm:t>
        <a:bodyPr/>
        <a:lstStyle/>
        <a:p>
          <a:endParaRPr lang="ru-RU"/>
        </a:p>
      </dgm:t>
    </dgm:pt>
    <dgm:pt modelId="{2AB2903A-F9AE-4DC7-977A-74B0B3FF3A0E}" type="pres">
      <dgm:prSet presAssocID="{FBDD0557-B7D9-45E5-ABBF-F54E1B92EB98}" presName="img" presStyleLbl="fgImgPlace1" presStyleIdx="0" presStyleCnt="1" custScaleX="89248" custScaleY="59072" custLinFactNeighborX="-2731" custLinFactNeighborY="-39181"/>
      <dgm:spPr/>
      <dgm:t>
        <a:bodyPr/>
        <a:lstStyle/>
        <a:p>
          <a:endParaRPr lang="en-US"/>
        </a:p>
      </dgm:t>
    </dgm:pt>
    <dgm:pt modelId="{630E13D2-996E-4491-862A-A14D02BC999E}" type="pres">
      <dgm:prSet presAssocID="{FBDD0557-B7D9-45E5-ABBF-F54E1B92EB9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ACA53-7A2C-4503-B5F2-208D0DE3CF7B}" type="presOf" srcId="{E6F4C5D2-55D3-4512-9600-C04C219A4958}" destId="{DFFB0D89-A1AE-4BA1-9F5D-6C0BA534A972}" srcOrd="0" destOrd="0" presId="urn:microsoft.com/office/officeart/2005/8/layout/vList4#1"/>
    <dgm:cxn modelId="{ED19FF09-8B9B-476C-9EFD-23610D00FDDB}" type="presOf" srcId="{FBDD0557-B7D9-45E5-ABBF-F54E1B92EB98}" destId="{630E13D2-996E-4491-862A-A14D02BC999E}" srcOrd="1" destOrd="0" presId="urn:microsoft.com/office/officeart/2005/8/layout/vList4#1"/>
    <dgm:cxn modelId="{51C0A338-44CA-4256-BD8F-A569F56E3607}" type="presOf" srcId="{FBDD0557-B7D9-45E5-ABBF-F54E1B92EB98}" destId="{1A5469BB-183F-4E6B-943B-E18331022F6E}" srcOrd="0" destOrd="0" presId="urn:microsoft.com/office/officeart/2005/8/layout/vList4#1"/>
    <dgm:cxn modelId="{B8FD7740-43AB-43D6-8696-62F8AE697928}" srcId="{E6F4C5D2-55D3-4512-9600-C04C219A4958}" destId="{FBDD0557-B7D9-45E5-ABBF-F54E1B92EB98}" srcOrd="0" destOrd="0" parTransId="{5A56963A-177C-4882-9A37-7472B29D5136}" sibTransId="{4EFBD368-2FC4-4D10-BD37-A71E32F7A282}"/>
    <dgm:cxn modelId="{204658BD-6411-4BA0-BF04-2A2E316E4E2F}" type="presParOf" srcId="{DFFB0D89-A1AE-4BA1-9F5D-6C0BA534A972}" destId="{8AAD649F-9917-443E-87C3-FED482D7B554}" srcOrd="0" destOrd="0" presId="urn:microsoft.com/office/officeart/2005/8/layout/vList4#1"/>
    <dgm:cxn modelId="{6A613A5C-DAEA-46CC-97E9-804B14664810}" type="presParOf" srcId="{8AAD649F-9917-443E-87C3-FED482D7B554}" destId="{1A5469BB-183F-4E6B-943B-E18331022F6E}" srcOrd="0" destOrd="0" presId="urn:microsoft.com/office/officeart/2005/8/layout/vList4#1"/>
    <dgm:cxn modelId="{3A05E1DD-BBD2-46B9-8F45-D05121DF3C85}" type="presParOf" srcId="{8AAD649F-9917-443E-87C3-FED482D7B554}" destId="{2AB2903A-F9AE-4DC7-977A-74B0B3FF3A0E}" srcOrd="1" destOrd="0" presId="urn:microsoft.com/office/officeart/2005/8/layout/vList4#1"/>
    <dgm:cxn modelId="{5DE09669-3557-4E5D-8A89-C3B972CA8D34}" type="presParOf" srcId="{8AAD649F-9917-443E-87C3-FED482D7B554}" destId="{630E13D2-996E-4491-862A-A14D02BC999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4C5D2-55D3-4512-9600-C04C219A4958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BDD0557-B7D9-45E5-ABBF-F54E1B92EB98}">
      <dgm:prSet phldrT="[Текст]" custT="1"/>
      <dgm:spPr/>
      <dgm:t>
        <a:bodyPr/>
        <a:lstStyle/>
        <a:p>
          <a:pPr algn="just"/>
          <a:r>
            <a:rPr lang="ru-RU" sz="2000" b="0" dirty="0" smtClean="0"/>
            <a:t>Совместное </a:t>
          </a:r>
          <a:r>
            <a:rPr lang="ru-RU" sz="2000" b="0" dirty="0" smtClean="0"/>
            <a:t>производство качественной, удобной, современной обуви. Обувь из высококачественной кожи казахстанского производства, как для повседневной жизни, так и специального назначения для охранных и силовых структур.</a:t>
          </a:r>
          <a:endParaRPr lang="ru-RU" sz="2000" b="0" dirty="0"/>
        </a:p>
      </dgm:t>
    </dgm:pt>
    <dgm:pt modelId="{5A56963A-177C-4882-9A37-7472B29D5136}" type="parTrans" cxnId="{B8FD7740-43AB-43D6-8696-62F8AE697928}">
      <dgm:prSet/>
      <dgm:spPr/>
      <dgm:t>
        <a:bodyPr/>
        <a:lstStyle/>
        <a:p>
          <a:endParaRPr lang="ru-RU"/>
        </a:p>
      </dgm:t>
    </dgm:pt>
    <dgm:pt modelId="{4EFBD368-2FC4-4D10-BD37-A71E32F7A282}" type="sibTrans" cxnId="{B8FD7740-43AB-43D6-8696-62F8AE697928}">
      <dgm:prSet/>
      <dgm:spPr/>
      <dgm:t>
        <a:bodyPr/>
        <a:lstStyle/>
        <a:p>
          <a:endParaRPr lang="ru-RU"/>
        </a:p>
      </dgm:t>
    </dgm:pt>
    <dgm:pt modelId="{DFFB0D89-A1AE-4BA1-9F5D-6C0BA534A972}" type="pres">
      <dgm:prSet presAssocID="{E6F4C5D2-55D3-4512-9600-C04C219A49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D649F-9917-443E-87C3-FED482D7B554}" type="pres">
      <dgm:prSet presAssocID="{FBDD0557-B7D9-45E5-ABBF-F54E1B92EB98}" presName="comp" presStyleCnt="0"/>
      <dgm:spPr/>
    </dgm:pt>
    <dgm:pt modelId="{1A5469BB-183F-4E6B-943B-E18331022F6E}" type="pres">
      <dgm:prSet presAssocID="{FBDD0557-B7D9-45E5-ABBF-F54E1B92EB98}" presName="box" presStyleLbl="node1" presStyleIdx="0" presStyleCnt="1" custScaleY="121385"/>
      <dgm:spPr/>
      <dgm:t>
        <a:bodyPr/>
        <a:lstStyle/>
        <a:p>
          <a:endParaRPr lang="ru-RU"/>
        </a:p>
      </dgm:t>
    </dgm:pt>
    <dgm:pt modelId="{2AB2903A-F9AE-4DC7-977A-74B0B3FF3A0E}" type="pres">
      <dgm:prSet presAssocID="{FBDD0557-B7D9-45E5-ABBF-F54E1B92EB98}" presName="img" presStyleLbl="fgImgPlace1" presStyleIdx="0" presStyleCnt="1" custScaleX="99611" custScaleY="59049" custLinFactNeighborX="-2731" custLinFactNeighborY="-39181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0E13D2-996E-4491-862A-A14D02BC999E}" type="pres">
      <dgm:prSet presAssocID="{FBDD0557-B7D9-45E5-ABBF-F54E1B92EB9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BD744-B849-416D-9F88-FC8BA925FBC0}" type="presOf" srcId="{FBDD0557-B7D9-45E5-ABBF-F54E1B92EB98}" destId="{630E13D2-996E-4491-862A-A14D02BC999E}" srcOrd="1" destOrd="0" presId="urn:microsoft.com/office/officeart/2005/8/layout/vList4#1"/>
    <dgm:cxn modelId="{DF14691A-AB1F-48EF-84E5-8769C90104B2}" type="presOf" srcId="{FBDD0557-B7D9-45E5-ABBF-F54E1B92EB98}" destId="{1A5469BB-183F-4E6B-943B-E18331022F6E}" srcOrd="0" destOrd="0" presId="urn:microsoft.com/office/officeart/2005/8/layout/vList4#1"/>
    <dgm:cxn modelId="{343BF793-7914-4894-9755-485123F14D69}" type="presOf" srcId="{E6F4C5D2-55D3-4512-9600-C04C219A4958}" destId="{DFFB0D89-A1AE-4BA1-9F5D-6C0BA534A972}" srcOrd="0" destOrd="0" presId="urn:microsoft.com/office/officeart/2005/8/layout/vList4#1"/>
    <dgm:cxn modelId="{B8FD7740-43AB-43D6-8696-62F8AE697928}" srcId="{E6F4C5D2-55D3-4512-9600-C04C219A4958}" destId="{FBDD0557-B7D9-45E5-ABBF-F54E1B92EB98}" srcOrd="0" destOrd="0" parTransId="{5A56963A-177C-4882-9A37-7472B29D5136}" sibTransId="{4EFBD368-2FC4-4D10-BD37-A71E32F7A282}"/>
    <dgm:cxn modelId="{0FB26B22-C1F3-4D5E-9DA1-22A99EB0DBE0}" type="presParOf" srcId="{DFFB0D89-A1AE-4BA1-9F5D-6C0BA534A972}" destId="{8AAD649F-9917-443E-87C3-FED482D7B554}" srcOrd="0" destOrd="0" presId="urn:microsoft.com/office/officeart/2005/8/layout/vList4#1"/>
    <dgm:cxn modelId="{CC4F4185-9ABB-4E51-B4F0-FA532979B604}" type="presParOf" srcId="{8AAD649F-9917-443E-87C3-FED482D7B554}" destId="{1A5469BB-183F-4E6B-943B-E18331022F6E}" srcOrd="0" destOrd="0" presId="urn:microsoft.com/office/officeart/2005/8/layout/vList4#1"/>
    <dgm:cxn modelId="{859AA368-7B77-48FD-A81C-999D8690326C}" type="presParOf" srcId="{8AAD649F-9917-443E-87C3-FED482D7B554}" destId="{2AB2903A-F9AE-4DC7-977A-74B0B3FF3A0E}" srcOrd="1" destOrd="0" presId="urn:microsoft.com/office/officeart/2005/8/layout/vList4#1"/>
    <dgm:cxn modelId="{D377413D-0397-437E-9378-B6B94A8698DF}" type="presParOf" srcId="{8AAD649F-9917-443E-87C3-FED482D7B554}" destId="{630E13D2-996E-4491-862A-A14D02BC999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69BB-183F-4E6B-943B-E18331022F6E}">
      <dsp:nvSpPr>
        <dsp:cNvPr id="0" name=""/>
        <dsp:cNvSpPr/>
      </dsp:nvSpPr>
      <dsp:spPr>
        <a:xfrm>
          <a:off x="0" y="0"/>
          <a:ext cx="8501122" cy="1295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настоящий момент завод производит недвоенный полуфабрикат </a:t>
          </a:r>
          <a:r>
            <a:rPr lang="en-US" sz="1600" b="1" kern="1200" dirty="0" smtClean="0"/>
            <a:t>Wet-Blue</a:t>
          </a:r>
          <a:r>
            <a:rPr lang="ru-RU" sz="1600" b="1" kern="1200" dirty="0" smtClean="0"/>
            <a:t>,</a:t>
          </a:r>
          <a:r>
            <a:rPr lang="en-US" sz="1600" kern="1200" dirty="0" smtClean="0"/>
            <a:t> </a:t>
          </a: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Crust</a:t>
          </a: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Finish </a:t>
          </a: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готовая продукция кожи</a:t>
          </a:r>
          <a:r>
            <a:rPr lang="en-US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r>
            <a:rPr lang="ru-RU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600" kern="1200" dirty="0" smtClean="0"/>
            <a:t>Производство </a:t>
          </a:r>
          <a:r>
            <a:rPr lang="ru-RU" sz="1600" kern="1200" dirty="0" smtClean="0"/>
            <a:t>осуществляется по итальянской технологии, с использованием химикатов </a:t>
          </a:r>
          <a:r>
            <a:rPr lang="ru-RU" sz="1600" kern="1200" dirty="0" smtClean="0"/>
            <a:t>итальянского и немецкого </a:t>
          </a:r>
          <a:r>
            <a:rPr lang="ru-RU" sz="1600" kern="1200" dirty="0" smtClean="0"/>
            <a:t>производства высшего качества. Сортировка полуфабриката соответствует общеевропейским стандартам.</a:t>
          </a:r>
          <a:endParaRPr lang="ru-RU" sz="1600" kern="1200" dirty="0"/>
        </a:p>
      </dsp:txBody>
      <dsp:txXfrm>
        <a:off x="1829733" y="0"/>
        <a:ext cx="6671388" cy="1295092"/>
      </dsp:txXfrm>
    </dsp:sp>
    <dsp:sp modelId="{2AB2903A-F9AE-4DC7-977A-74B0B3FF3A0E}">
      <dsp:nvSpPr>
        <dsp:cNvPr id="0" name=""/>
        <dsp:cNvSpPr/>
      </dsp:nvSpPr>
      <dsp:spPr>
        <a:xfrm>
          <a:off x="178790" y="129509"/>
          <a:ext cx="1530627" cy="103607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0D9AE-EFD3-4FDF-9E4F-9C7845F4E2FB}">
      <dsp:nvSpPr>
        <dsp:cNvPr id="0" name=""/>
        <dsp:cNvSpPr/>
      </dsp:nvSpPr>
      <dsp:spPr>
        <a:xfrm>
          <a:off x="0" y="1424602"/>
          <a:ext cx="8501122" cy="1295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Концепция продаж основана на принципе полной востребованности готового товара. В этом случае выпуск полуфабриката ведется планомерно под соответствующие контракты, что позволяет планировать закуп сырья.</a:t>
          </a:r>
          <a:endParaRPr lang="ru-RU" sz="2000" kern="1200" dirty="0"/>
        </a:p>
      </dsp:txBody>
      <dsp:txXfrm>
        <a:off x="1829733" y="1424602"/>
        <a:ext cx="6671388" cy="1295092"/>
      </dsp:txXfrm>
    </dsp:sp>
    <dsp:sp modelId="{501998F5-E345-47F8-9550-527EC99248B6}">
      <dsp:nvSpPr>
        <dsp:cNvPr id="0" name=""/>
        <dsp:cNvSpPr/>
      </dsp:nvSpPr>
      <dsp:spPr>
        <a:xfrm>
          <a:off x="178790" y="1554111"/>
          <a:ext cx="1530627" cy="103607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5EBA0-95DC-47F8-AA5C-EFA785B8607A}">
      <dsp:nvSpPr>
        <dsp:cNvPr id="0" name=""/>
        <dsp:cNvSpPr/>
      </dsp:nvSpPr>
      <dsp:spPr>
        <a:xfrm>
          <a:off x="0" y="2849204"/>
          <a:ext cx="8501122" cy="1295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Выпускаемый полуфабрикат может использоваться для кожевенного производства широкого спектра: галантерейных изделий, одежды, обуви, мебели и автосалонов.</a:t>
          </a:r>
          <a:endParaRPr lang="ru-RU" sz="2000" kern="1200" dirty="0"/>
        </a:p>
      </dsp:txBody>
      <dsp:txXfrm>
        <a:off x="1829733" y="2849204"/>
        <a:ext cx="6671388" cy="1295092"/>
      </dsp:txXfrm>
    </dsp:sp>
    <dsp:sp modelId="{84388742-6246-450F-B6EE-0337ABFF4F52}">
      <dsp:nvSpPr>
        <dsp:cNvPr id="0" name=""/>
        <dsp:cNvSpPr/>
      </dsp:nvSpPr>
      <dsp:spPr>
        <a:xfrm>
          <a:off x="178790" y="2978713"/>
          <a:ext cx="1530627" cy="1036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544E2-3C08-40B9-9E72-FE53F7602C5F}">
      <dsp:nvSpPr>
        <dsp:cNvPr id="0" name=""/>
        <dsp:cNvSpPr/>
      </dsp:nvSpPr>
      <dsp:spPr>
        <a:xfrm>
          <a:off x="0" y="4273806"/>
          <a:ext cx="8501122" cy="1295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Весь выпускаемый полуфабрикат производится на экспорт, упакован на европоддоны в соответствии со стандартами международной транспортировки и снабжен соответствующими документами и сертификатами.</a:t>
          </a:r>
          <a:endParaRPr lang="ru-RU" sz="2000" kern="1200" dirty="0"/>
        </a:p>
      </dsp:txBody>
      <dsp:txXfrm>
        <a:off x="1829733" y="4273806"/>
        <a:ext cx="6671388" cy="1295092"/>
      </dsp:txXfrm>
    </dsp:sp>
    <dsp:sp modelId="{ACF2D528-ACD2-40F1-89AE-E1B06AA5971D}">
      <dsp:nvSpPr>
        <dsp:cNvPr id="0" name=""/>
        <dsp:cNvSpPr/>
      </dsp:nvSpPr>
      <dsp:spPr>
        <a:xfrm>
          <a:off x="178790" y="4403315"/>
          <a:ext cx="1530627" cy="103607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69BB-183F-4E6B-943B-E18331022F6E}">
      <dsp:nvSpPr>
        <dsp:cNvPr id="0" name=""/>
        <dsp:cNvSpPr/>
      </dsp:nvSpPr>
      <dsp:spPr>
        <a:xfrm>
          <a:off x="0" y="0"/>
          <a:ext cx="8501122" cy="31456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Особо прочные краги, пятипалые, утепленные </a:t>
          </a:r>
          <a:r>
            <a:rPr lang="ru-RU" sz="1600" kern="1200" dirty="0" err="1" smtClean="0"/>
            <a:t>флисом</a:t>
          </a:r>
          <a:r>
            <a:rPr lang="ru-RU" sz="1600" kern="1200" dirty="0" smtClean="0"/>
            <a:t>, спилок КРС, однородный, сорт А, 1,3+</a:t>
          </a:r>
          <a:r>
            <a:rPr lang="en-US" sz="1600" kern="1200" dirty="0" smtClean="0"/>
            <a:t>\</a:t>
          </a:r>
          <a:r>
            <a:rPr lang="ru-RU" sz="1600" kern="1200" dirty="0" smtClean="0"/>
            <a:t>- 0,1мм, шлифованный, окрашенный в красный цвет, швы из особо прочной нити. Краги обеспечивают высокую механическую защиту, защиту от повышенных температур – открытого пламени, искр, брызг расплавленного металла. Наличие утеплителя (</a:t>
          </a:r>
          <a:r>
            <a:rPr lang="ru-RU" sz="1600" kern="1200" dirty="0" err="1" smtClean="0"/>
            <a:t>флис</a:t>
          </a:r>
          <a:r>
            <a:rPr lang="ru-RU" sz="1600" kern="1200" dirty="0" smtClean="0"/>
            <a:t>) позволяет комфортно использовать краги в зимнее время.</a:t>
          </a:r>
          <a:endParaRPr lang="ru-RU" sz="1600" kern="1200" dirty="0"/>
        </a:p>
      </dsp:txBody>
      <dsp:txXfrm>
        <a:off x="1959367" y="0"/>
        <a:ext cx="6541754" cy="3145605"/>
      </dsp:txXfrm>
    </dsp:sp>
    <dsp:sp modelId="{2AB2903A-F9AE-4DC7-977A-74B0B3FF3A0E}">
      <dsp:nvSpPr>
        <dsp:cNvPr id="0" name=""/>
        <dsp:cNvSpPr/>
      </dsp:nvSpPr>
      <dsp:spPr>
        <a:xfrm>
          <a:off x="304113" y="148201"/>
          <a:ext cx="1517416" cy="122464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69BB-183F-4E6B-943B-E18331022F6E}">
      <dsp:nvSpPr>
        <dsp:cNvPr id="0" name=""/>
        <dsp:cNvSpPr/>
      </dsp:nvSpPr>
      <dsp:spPr>
        <a:xfrm>
          <a:off x="0" y="0"/>
          <a:ext cx="8607330" cy="4593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Совместное </a:t>
          </a:r>
          <a:r>
            <a:rPr lang="ru-RU" sz="2000" b="0" kern="1200" dirty="0" smtClean="0"/>
            <a:t>производство качественной, удобной, современной обуви. Обувь из высококачественной кожи казахстанского производства, как для повседневной жизни, так и специального назначения для охранных и силовых структур.</a:t>
          </a:r>
          <a:endParaRPr lang="ru-RU" sz="2000" b="0" kern="1200" dirty="0"/>
        </a:p>
      </dsp:txBody>
      <dsp:txXfrm>
        <a:off x="2099882" y="0"/>
        <a:ext cx="6507447" cy="4593413"/>
      </dsp:txXfrm>
    </dsp:sp>
    <dsp:sp modelId="{2AB2903A-F9AE-4DC7-977A-74B0B3FF3A0E}">
      <dsp:nvSpPr>
        <dsp:cNvPr id="0" name=""/>
        <dsp:cNvSpPr/>
      </dsp:nvSpPr>
      <dsp:spPr>
        <a:xfrm>
          <a:off x="334751" y="216761"/>
          <a:ext cx="1714769" cy="17876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6395116@mail.r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6395116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2"/>
          <a:srcRect t="10156" b="15773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06" y="71414"/>
            <a:ext cx="9000000" cy="6732000"/>
          </a:xfrm>
          <a:prstGeom prst="rect">
            <a:avLst/>
          </a:prstGeom>
          <a:noFill/>
          <a:ln w="165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86182" y="611593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Documents and Settings\User\Рабочий стол\Almaty tannery's logo\AT_белы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5129" y="319353"/>
            <a:ext cx="1256009" cy="107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92" y="729052"/>
            <a:ext cx="8399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93300"/>
                </a:solidFill>
              </a:rPr>
              <a:t>      Основные потребители нашего товара заводы</a:t>
            </a:r>
            <a:r>
              <a:rPr lang="ru-RU" sz="1600" b="1" dirty="0" smtClean="0">
                <a:solidFill>
                  <a:srgbClr val="993300"/>
                </a:solidFill>
              </a:rPr>
              <a:t> Италии, Таиланда </a:t>
            </a:r>
            <a:r>
              <a:rPr lang="ru-RU" sz="1600" dirty="0" smtClean="0">
                <a:solidFill>
                  <a:srgbClr val="993300"/>
                </a:solidFill>
              </a:rPr>
              <a:t>и</a:t>
            </a:r>
            <a:r>
              <a:rPr lang="ru-RU" sz="1600" b="1" dirty="0" smtClean="0">
                <a:solidFill>
                  <a:srgbClr val="993300"/>
                </a:solidFill>
              </a:rPr>
              <a:t> Китая.</a:t>
            </a:r>
            <a:r>
              <a:rPr lang="ru-RU" sz="1600" dirty="0" smtClean="0">
                <a:solidFill>
                  <a:srgbClr val="993300"/>
                </a:solidFill>
              </a:rPr>
              <a:t> </a:t>
            </a:r>
          </a:p>
          <a:p>
            <a:pPr algn="just"/>
            <a:endParaRPr lang="ru-RU" sz="800" dirty="0" smtClean="0">
              <a:solidFill>
                <a:srgbClr val="993300"/>
              </a:solidFill>
            </a:endParaRPr>
          </a:p>
          <a:p>
            <a:pPr algn="just"/>
            <a:r>
              <a:rPr lang="ru-RU" sz="1600" dirty="0" smtClean="0">
                <a:solidFill>
                  <a:srgbClr val="993300"/>
                </a:solidFill>
              </a:rPr>
              <a:t>       Наши клиенты являются постоянными покупателями на протяжении долгого времени, качество продукции полностью соответствует их требованиям, что позволяет экспортировать значительное количество полуфабриката с минимальными рекламациями.</a:t>
            </a:r>
            <a:endParaRPr lang="ru-RU" sz="1600" dirty="0">
              <a:solidFill>
                <a:srgbClr val="993300"/>
              </a:solidFill>
            </a:endParaRPr>
          </a:p>
        </p:txBody>
      </p:sp>
      <p:pic>
        <p:nvPicPr>
          <p:cNvPr id="39937" name="Picture 1" descr="C:\Documents and Settings\User\Рабочий стол\Almaty tannery's logo\000\World-pol_Италия, Китай, Таилан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031" y="2119732"/>
            <a:ext cx="8358245" cy="439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9907" y="4318292"/>
            <a:ext cx="917239" cy="36933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Италия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44881" y="5961366"/>
            <a:ext cx="1022909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Таиланд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02203" y="3889664"/>
            <a:ext cx="77457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Китай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16121" y="3532474"/>
            <a:ext cx="2071702" cy="857256"/>
          </a:xfrm>
          <a:prstGeom prst="straightConnector1">
            <a:avLst/>
          </a:prstGeom>
          <a:ln w="63500"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16121" y="3544166"/>
            <a:ext cx="2643206" cy="2274324"/>
          </a:xfrm>
          <a:prstGeom prst="straightConnector1">
            <a:avLst/>
          </a:prstGeom>
          <a:ln w="63500"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1101411" y="3548492"/>
            <a:ext cx="3214710" cy="412610"/>
          </a:xfrm>
          <a:prstGeom prst="straightConnector1">
            <a:avLst/>
          </a:prstGeom>
          <a:ln w="63500"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7224" y="214290"/>
            <a:ext cx="7500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ПОТРЕБИТЕЛИ  КОЖЕВЕННОЙ ПРОДУКЦИИ ЗАВОДА</a:t>
            </a:r>
            <a:endParaRPr lang="ru-RU" sz="2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105645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993300"/>
                </a:solidFill>
              </a:rPr>
              <a:t>      Наличие современного технологического оборудования и высококвалифицированных специалистов позволяет </a:t>
            </a:r>
            <a:r>
              <a:rPr lang="ru-RU" b="1" dirty="0" smtClean="0">
                <a:solidFill>
                  <a:srgbClr val="993300"/>
                </a:solidFill>
              </a:rPr>
              <a:t>ТОО «</a:t>
            </a:r>
            <a:r>
              <a:rPr lang="ru-RU" b="1" dirty="0" err="1" smtClean="0">
                <a:solidFill>
                  <a:srgbClr val="993300"/>
                </a:solidFill>
              </a:rPr>
              <a:t>Almaty</a:t>
            </a:r>
            <a:r>
              <a:rPr lang="ru-RU" b="1" dirty="0" smtClean="0">
                <a:solidFill>
                  <a:srgbClr val="993300"/>
                </a:solidFill>
              </a:rPr>
              <a:t> </a:t>
            </a:r>
            <a:r>
              <a:rPr lang="ru-RU" b="1" dirty="0" err="1" smtClean="0">
                <a:solidFill>
                  <a:srgbClr val="993300"/>
                </a:solidFill>
              </a:rPr>
              <a:t>Таппегу+</a:t>
            </a:r>
            <a:r>
              <a:rPr lang="ru-RU" b="1" dirty="0" smtClean="0">
                <a:solidFill>
                  <a:srgbClr val="993300"/>
                </a:solidFill>
              </a:rPr>
              <a:t>» </a:t>
            </a:r>
            <a:r>
              <a:rPr lang="ru-RU" dirty="0" smtClean="0">
                <a:solidFill>
                  <a:srgbClr val="993300"/>
                </a:solidFill>
              </a:rPr>
              <a:t>быть равноправным участником современного кожевенного рынка, обеспечивая высокое качество продукции.</a:t>
            </a: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7" name="Picture 1" descr="C:\Documents and Settings\User\Рабочий стол\Almaty tannery's logo\JPG\TANNERY_04.jpg"/>
          <p:cNvPicPr>
            <a:picLocks noChangeAspect="1" noChangeArrowheads="1"/>
          </p:cNvPicPr>
          <p:nvPr/>
        </p:nvPicPr>
        <p:blipFill>
          <a:blip r:embed="rId2"/>
          <a:srcRect b="34374"/>
          <a:stretch>
            <a:fillRect/>
          </a:stretch>
        </p:blipFill>
        <p:spPr bwMode="auto">
          <a:xfrm>
            <a:off x="214282" y="966537"/>
            <a:ext cx="5929354" cy="389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C:\Documents and Settings\User\Рабочий стол\Almaty tannery's logo\JPG\TANNERY_08.jpg"/>
          <p:cNvPicPr>
            <a:picLocks noChangeAspect="1" noChangeArrowheads="1"/>
          </p:cNvPicPr>
          <p:nvPr/>
        </p:nvPicPr>
        <p:blipFill>
          <a:blip r:embed="rId3"/>
          <a:srcRect r="34964"/>
          <a:stretch>
            <a:fillRect/>
          </a:stretch>
        </p:blipFill>
        <p:spPr bwMode="auto">
          <a:xfrm>
            <a:off x="6357949" y="966537"/>
            <a:ext cx="2508853" cy="38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7224" y="283469"/>
            <a:ext cx="7500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 КОЖЕВЕННОГО ЗАВОДА</a:t>
            </a:r>
            <a:endParaRPr lang="ru-RU" sz="2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Almaty tannery's logo\TANNERY_пустой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03443" y="0"/>
            <a:ext cx="892971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60304" y="1624869"/>
            <a:ext cx="66960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АЛМАТИНСКИЙ КОЖЕВЕННЫЙ ЗАВОД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 040912, Республика Казахстан,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Алматинская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область.,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Карасайский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Ельтайский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сельский округ, с.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Елтай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строение 62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тел.:+7 701 639 51 16, +7 705 553 79 23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6395116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@mail.ru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s.saira@mail.ru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994" y="142852"/>
            <a:ext cx="331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  КОНТАКТЫ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594996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АЛМАТИНСКИЙ КОЖЕВЕННЫЙ ЗАВОД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 040912, Республика Казахстан,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Алматинская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область.,</a:t>
            </a:r>
          </a:p>
          <a:p>
            <a:pPr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Карасайский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Ельтайский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сельский округ, с.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Елтай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строение 62;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тел.:+7 701 639 51 16, +7 705 553 79 23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6395116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@mail.ru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s.saira@mail.ru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420889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  КОНТАКТЫ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1" name="Picture 1" descr="C:\Documents and Settings\User\Рабочий стол\Almaty tannery's logo\AT_белы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1643042" cy="141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ser\Рабочий стол\Almaty tannery's logo\000\karta_kz_урезана.gif"/>
          <p:cNvPicPr>
            <a:picLocks noChangeAspect="1" noChangeArrowheads="1"/>
          </p:cNvPicPr>
          <p:nvPr/>
        </p:nvPicPr>
        <p:blipFill>
          <a:blip r:embed="rId2"/>
          <a:srcRect l="22959" r="4883"/>
          <a:stretch>
            <a:fillRect/>
          </a:stretch>
        </p:blipFill>
        <p:spPr bwMode="auto">
          <a:xfrm>
            <a:off x="4884301" y="1714488"/>
            <a:ext cx="4001689" cy="398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ая выноска 13"/>
          <p:cNvSpPr/>
          <p:nvPr/>
        </p:nvSpPr>
        <p:spPr>
          <a:xfrm>
            <a:off x="357158" y="1357298"/>
            <a:ext cx="4143404" cy="2500330"/>
          </a:xfrm>
          <a:prstGeom prst="wedgeRectCallout">
            <a:avLst>
              <a:gd name="adj1" fmla="val 81820"/>
              <a:gd name="adj2" fmla="val 608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9111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АЛМАТИНСКОМ КОЖЕВЕННОМ ЗАВОДЕ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714356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        </a:t>
            </a:r>
            <a:r>
              <a:rPr lang="ru-RU" sz="1600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ТОО «</a:t>
            </a:r>
            <a:r>
              <a:rPr lang="en-US" sz="1600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Almaty Tannery</a:t>
            </a:r>
            <a:r>
              <a:rPr lang="ru-RU" sz="1600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+» </a:t>
            </a:r>
            <a:r>
              <a:rPr lang="ru-RU" sz="1600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расположено на участке земли площадью </a:t>
            </a:r>
            <a:r>
              <a:rPr lang="ru-RU" sz="1600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10 га</a:t>
            </a:r>
            <a:r>
              <a:rPr lang="ru-RU" sz="1600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 в Карасайском районе Алматинской области, в 30-ти минутах езды от города Алматы.</a:t>
            </a:r>
            <a:endParaRPr lang="ru-RU" sz="1600" dirty="0">
              <a:solidFill>
                <a:srgbClr val="99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363" y="618692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Дата официального открытия завода - </a:t>
            </a:r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июль 2007 года</a:t>
            </a:r>
            <a:r>
              <a:rPr lang="ru-RU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.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5720" y="4040881"/>
            <a:ext cx="43577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</a:rPr>
              <a:t>Завод располагает такими функциональными комплексами, как: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" pitchFamily="34" charset="0"/>
              <a:ea typeface="Lucida Sans Unicode" pitchFamily="34" charset="0"/>
            </a:endParaRPr>
          </a:p>
          <a:p>
            <a:pPr indent="190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i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производственные цеха, </a:t>
            </a:r>
          </a:p>
          <a:p>
            <a:pPr indent="190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</a:rPr>
              <a:t>ремонтно-механический цех, </a:t>
            </a:r>
          </a:p>
          <a:p>
            <a:pPr indent="190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</a:rPr>
              <a:t>транспортный цех, </a:t>
            </a:r>
          </a:p>
          <a:p>
            <a:pPr indent="190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</a:rPr>
              <a:t>водозаборная станция, </a:t>
            </a:r>
          </a:p>
          <a:p>
            <a:pPr indent="190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</a:rPr>
              <a:t>котельная, </a:t>
            </a:r>
          </a:p>
          <a:p>
            <a:pPr indent="190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</a:rPr>
              <a:t>участок сооружений локальной очистки сточных вод.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" pitchFamily="34" charset="0"/>
              <a:ea typeface="Lucida Sans Unicode" pitchFamily="34" charset="0"/>
            </a:endParaRPr>
          </a:p>
        </p:txBody>
      </p:sp>
      <p:pic>
        <p:nvPicPr>
          <p:cNvPr id="13" name="Picture"/>
          <p:cNvPicPr/>
          <p:nvPr/>
        </p:nvPicPr>
        <p:blipFill>
          <a:blip r:embed="rId3" cstate="print"/>
          <a:srcRect t="23011"/>
          <a:stretch>
            <a:fillRect/>
          </a:stretch>
        </p:blipFill>
        <p:spPr>
          <a:xfrm>
            <a:off x="470161" y="1456446"/>
            <a:ext cx="392909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Almaty tannery's logo\Для презентации\Общая схема завода_ОК.jpg"/>
          <p:cNvPicPr>
            <a:picLocks noChangeAspect="1" noChangeArrowheads="1"/>
          </p:cNvPicPr>
          <p:nvPr/>
        </p:nvPicPr>
        <p:blipFill>
          <a:blip r:embed="rId2"/>
          <a:srcRect t="3125"/>
          <a:stretch>
            <a:fillRect/>
          </a:stretch>
        </p:blipFill>
        <p:spPr bwMode="auto">
          <a:xfrm>
            <a:off x="0" y="856782"/>
            <a:ext cx="9144000" cy="44296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52691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ПЛАН АЛМАТИНСКОГО КОЖЕВЕННОГО ЗАВОДА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47299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         Алматинский кожевенный завод </a:t>
            </a:r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(ТОО «</a:t>
            </a:r>
            <a:r>
              <a:rPr lang="en-US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Almaty Tannery</a:t>
            </a:r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+</a:t>
            </a:r>
            <a:r>
              <a:rPr lang="ru-RU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»</a:t>
            </a:r>
            <a:r>
              <a:rPr lang="ru-RU" dirty="0" smtClean="0">
                <a:solidFill>
                  <a:srgbClr val="9933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) был </a:t>
            </a:r>
            <a:r>
              <a:rPr lang="ru-RU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спроектирован итальянским специалистом</a:t>
            </a:r>
            <a:r>
              <a:rPr lang="ru-RU" b="1" dirty="0" smtClean="0">
                <a:solidFill>
                  <a:srgbClr val="9933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 Эдуардо Руаро.</a:t>
            </a:r>
            <a:r>
              <a:rPr lang="ru-RU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 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20294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Общая площадь производственных помещений – </a:t>
            </a:r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15 247</a:t>
            </a:r>
            <a:r>
              <a:rPr lang="ru-RU" dirty="0" smtClean="0">
                <a:solidFill>
                  <a:srgbClr val="993300"/>
                </a:solidFill>
                <a:latin typeface="Arial" pitchFamily="34" charset="0"/>
                <a:ea typeface="Lucida Sans Unicode" pitchFamily="34" charset="0"/>
              </a:rPr>
              <a:t> кв. метров.</a:t>
            </a:r>
            <a:endParaRPr lang="ru-RU" dirty="0" smtClean="0">
              <a:solidFill>
                <a:srgbClr val="99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69111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РАСПОЛОЖЕНИЯ ОБЪЕКТОВ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АЛМАТИНСКОГО КОЖЕВЕННОГО ЗАВОДА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C:\Documents and Settings\User\Рабочий стол\Almaty tannery's logo\Для презентации\Общая схема завода_ОК_без фона.png"/>
          <p:cNvPicPr>
            <a:picLocks noChangeAspect="1" noChangeArrowheads="1"/>
          </p:cNvPicPr>
          <p:nvPr/>
        </p:nvPicPr>
        <p:blipFill>
          <a:blip r:embed="rId2" cstate="print"/>
          <a:srcRect l="4006" t="16026"/>
          <a:stretch>
            <a:fillRect/>
          </a:stretch>
        </p:blipFill>
        <p:spPr bwMode="auto">
          <a:xfrm>
            <a:off x="0" y="1112226"/>
            <a:ext cx="9145139" cy="40312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137" y="3772335"/>
            <a:ext cx="4742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ru-RU" sz="1600" dirty="0" smtClean="0">
                <a:solidFill>
                  <a:srgbClr val="993300"/>
                </a:solidFill>
              </a:rPr>
              <a:t>1. КПП-1</a:t>
            </a:r>
          </a:p>
          <a:p>
            <a:pPr marL="0" lvl="2"/>
            <a:r>
              <a:rPr lang="ru-RU" sz="1600" dirty="0" smtClean="0">
                <a:solidFill>
                  <a:srgbClr val="993300"/>
                </a:solidFill>
              </a:rPr>
              <a:t>2. Трансформаторная подстанция</a:t>
            </a:r>
          </a:p>
          <a:p>
            <a:r>
              <a:rPr lang="ru-RU" sz="1600" dirty="0" smtClean="0">
                <a:solidFill>
                  <a:srgbClr val="993300"/>
                </a:solidFill>
              </a:rPr>
              <a:t>3. КПП-2</a:t>
            </a:r>
          </a:p>
          <a:p>
            <a:pPr marL="0" lvl="2"/>
            <a:r>
              <a:rPr lang="ru-RU" sz="1600" dirty="0" smtClean="0">
                <a:solidFill>
                  <a:srgbClr val="993300"/>
                </a:solidFill>
              </a:rPr>
              <a:t>4. Административно-производственный корпус</a:t>
            </a:r>
          </a:p>
          <a:p>
            <a:pPr marL="0" lvl="1"/>
            <a:r>
              <a:rPr lang="ru-RU" sz="1600" dirty="0" smtClean="0">
                <a:solidFill>
                  <a:srgbClr val="993300"/>
                </a:solidFill>
              </a:rPr>
              <a:t>5. Котельная</a:t>
            </a:r>
          </a:p>
          <a:p>
            <a:pPr marL="0" lvl="1"/>
            <a:r>
              <a:rPr lang="ru-RU" sz="1600" dirty="0" smtClean="0">
                <a:solidFill>
                  <a:srgbClr val="993300"/>
                </a:solidFill>
              </a:rPr>
              <a:t>6. Ремонтно-механический цех (РМЦ)</a:t>
            </a:r>
          </a:p>
          <a:p>
            <a:pPr marL="0" lvl="1"/>
            <a:r>
              <a:rPr lang="ru-RU" sz="1600" dirty="0" smtClean="0">
                <a:solidFill>
                  <a:srgbClr val="993300"/>
                </a:solidFill>
              </a:rPr>
              <a:t>7. Участок сооружений локальной очистки (УСЛО)</a:t>
            </a:r>
          </a:p>
          <a:p>
            <a:r>
              <a:rPr lang="ru-RU" sz="1600" dirty="0" smtClean="0">
                <a:solidFill>
                  <a:srgbClr val="993300"/>
                </a:solidFill>
              </a:rPr>
              <a:t>8. Гостиница</a:t>
            </a:r>
          </a:p>
          <a:p>
            <a:r>
              <a:rPr lang="ru-RU" sz="1600" dirty="0" smtClean="0">
                <a:solidFill>
                  <a:srgbClr val="993300"/>
                </a:solidFill>
              </a:rPr>
              <a:t>9. Общежитие</a:t>
            </a:r>
          </a:p>
          <a:p>
            <a:r>
              <a:rPr lang="ru-RU" sz="1600" dirty="0" smtClean="0">
                <a:solidFill>
                  <a:srgbClr val="993300"/>
                </a:solidFill>
              </a:rPr>
              <a:t>10.Насосные станции</a:t>
            </a:r>
          </a:p>
          <a:p>
            <a:r>
              <a:rPr lang="ru-RU" sz="1600" dirty="0" smtClean="0">
                <a:solidFill>
                  <a:srgbClr val="993300"/>
                </a:solidFill>
              </a:rPr>
              <a:t>11. Насосная станция 2-го подъема</a:t>
            </a:r>
            <a:endParaRPr lang="ru-RU" sz="1600" dirty="0">
              <a:solidFill>
                <a:srgbClr val="99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495054"/>
            <a:ext cx="371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3300"/>
                </a:solidFill>
              </a:rPr>
              <a:t>ПРОЕКТИРУЕМЫ ОБЪЕКТЫ</a:t>
            </a:r>
          </a:p>
          <a:p>
            <a:r>
              <a:rPr lang="ru-RU" sz="1600" dirty="0" smtClean="0">
                <a:solidFill>
                  <a:srgbClr val="993300"/>
                </a:solidFill>
              </a:rPr>
              <a:t>12. Цех по производству мебели</a:t>
            </a:r>
          </a:p>
          <a:p>
            <a:r>
              <a:rPr lang="ru-RU" sz="1600" dirty="0" smtClean="0">
                <a:solidFill>
                  <a:srgbClr val="993300"/>
                </a:solidFill>
              </a:rPr>
              <a:t>13. Цех по производству обуви</a:t>
            </a:r>
          </a:p>
          <a:p>
            <a:r>
              <a:rPr lang="ru-RU" sz="1600" dirty="0" smtClean="0">
                <a:solidFill>
                  <a:srgbClr val="993300"/>
                </a:solidFill>
              </a:rPr>
              <a:t>14. Цех по производству одежды</a:t>
            </a:r>
            <a:endParaRPr lang="ru-RU" sz="16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69111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 И ОБОРУДОВАНИЕ  КОЖЕВЕННОГО  ЗАВОДА</a:t>
            </a:r>
            <a:endParaRPr lang="ru-RU" sz="2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801812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На заводе установлено современное оборудование итальянских производителей: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 3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Mosconi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Pajusco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Cartigliano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Bauce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и т.д.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072206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Мощность завода - 2500 тонн сырья КРС в месяц </a:t>
            </a:r>
            <a:r>
              <a:rPr lang="ru-RU" sz="1600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(примерно 5 миллионов квадратных футов).</a:t>
            </a:r>
            <a:endParaRPr lang="ru-RU" sz="1600" i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0173" y="1627032"/>
            <a:ext cx="5214974" cy="3168820"/>
            <a:chOff x="500034" y="785794"/>
            <a:chExt cx="7429552" cy="4669020"/>
          </a:xfrm>
        </p:grpSpPr>
        <p:pic>
          <p:nvPicPr>
            <p:cNvPr id="6" name="Picture 2" descr="image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785794"/>
              <a:ext cx="3019444" cy="4666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430" y="785795"/>
              <a:ext cx="4429156" cy="4669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5090255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В производстве используется сырье КРС (мокросоленого консервирования, 70% яловка и 30% бычина). Сырье во многом определяет качество готовой кожи. 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Завод использует жесткую систему отбора, сортировки и контроля качества шкур.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C:\Documents and Settings\User\Рабочий стол\Almaty tannery's logo\JPG\TANNERY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99322"/>
            <a:ext cx="321471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2981" y="843961"/>
            <a:ext cx="6613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Контракты составляются на поставку всего размерного и сортового ряда, цена устанавливается, как правило, усредненная. </a:t>
            </a:r>
          </a:p>
        </p:txBody>
      </p:sp>
      <p:pic>
        <p:nvPicPr>
          <p:cNvPr id="40962" name="Picture 2" descr="C:\Documents and Settings\User\Рабочий стол\Almaty tannery's logo\JPG\TANNERY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3" name="Picture 3" descr="C:\Documents and Settings\User\Рабочий стол\Almaty tannery's logo\JPG\TANNERY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690790" cy="269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C:\Documents and Settings\User\Рабочий стол\Almaty tannery's logo\JPG\TANNERY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095" y="3929066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14546" y="1785926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Возможно заключение контракта на определенный сорт, размер, количество - цена будет соответствующей.</a:t>
            </a:r>
            <a:endParaRPr lang="ru-RU" sz="16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69111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 ПРОДУКЦИИ ЗАВОДА</a:t>
            </a:r>
            <a:endParaRPr lang="ru-RU" sz="2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5" name="Picture 5" descr="C:\Documents and Settings\User\Рабочий стол\Almaty tannery's logo\JPG\TANNERY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1346" y="3929066"/>
            <a:ext cx="2714644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2657299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 На заводе также установлено современное оборудование для производства полуфабриката</a:t>
            </a:r>
            <a:r>
              <a:rPr lang="ru-RU" sz="1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Crust</a:t>
            </a:r>
            <a:r>
              <a:rPr lang="ru-RU" sz="1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Finish (</a:t>
            </a:r>
            <a:r>
              <a:rPr lang="ru-RU" sz="1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готовая продукция кожи</a:t>
            </a:r>
            <a:r>
              <a:rPr lang="en-US" sz="1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" b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Это позволяет производить данный вид продукции в широком ассортименте, как по цветовой гамме, так и по показателям толщины, в зависимости от пожеланий клиента.</a:t>
            </a:r>
            <a:endParaRPr lang="ru-RU" sz="16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169111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 КОЖЕВЕННОГО  ЗАВОДА</a:t>
            </a:r>
            <a:endParaRPr lang="ru-RU" sz="2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48361641"/>
              </p:ext>
            </p:extLst>
          </p:nvPr>
        </p:nvGraphicFramePr>
        <p:xfrm>
          <a:off x="357158" y="857232"/>
          <a:ext cx="850112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035" name="Picture 3" descr="C:\Documents and Settings\User\Рабочий стол\Almaty tannery's logo\000\b56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73646"/>
            <a:ext cx="857256" cy="953874"/>
          </a:xfrm>
          <a:prstGeom prst="rect">
            <a:avLst/>
          </a:prstGeom>
          <a:noFill/>
        </p:spPr>
      </p:pic>
      <p:pic>
        <p:nvPicPr>
          <p:cNvPr id="44036" name="Picture 4" descr="C:\Documents and Settings\User\Рабочий стол\Almaty tannery's logo\000\36348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428868"/>
            <a:ext cx="1020955" cy="980117"/>
          </a:xfrm>
          <a:prstGeom prst="rect">
            <a:avLst/>
          </a:prstGeom>
          <a:noFill/>
        </p:spPr>
      </p:pic>
      <p:pic>
        <p:nvPicPr>
          <p:cNvPr id="44037" name="Picture 5" descr="C:\Documents and Settings\User\Рабочий стол\Almaty tannery's logo\000\Untitled-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1029981"/>
            <a:ext cx="1457398" cy="928694"/>
          </a:xfrm>
          <a:prstGeom prst="rect">
            <a:avLst/>
          </a:prstGeom>
          <a:noFill/>
        </p:spPr>
      </p:pic>
      <p:pic>
        <p:nvPicPr>
          <p:cNvPr id="44038" name="Picture 6" descr="C:\Documents and Settings\User\Рабочий стол\Almaty tannery's logo\000\Шкуры КРС-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620" y="5330116"/>
            <a:ext cx="1214446" cy="910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169111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ПЕРЧАТКИ РАБОЧИЕ</a:t>
            </a:r>
            <a:endParaRPr lang="ru-RU" sz="2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34990155"/>
              </p:ext>
            </p:extLst>
          </p:nvPr>
        </p:nvGraphicFramePr>
        <p:xfrm>
          <a:off x="357158" y="704542"/>
          <a:ext cx="8501122" cy="31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D:\ВАЖНОЕ\Tannery\инфо\краги\FullSizeRende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59248"/>
            <a:ext cx="1656184" cy="120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ВАЖНОЕ\Tannery\инфо\краги\FullSizeRender 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8038"/>
            <a:ext cx="1649129" cy="130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357158" y="3882214"/>
            <a:ext cx="850112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 Z.KZ – K05   </a:t>
            </a:r>
            <a:r>
              <a:rPr lang="ru-RU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Спилковые</a:t>
            </a: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рабочие перчатки</a:t>
            </a:r>
            <a:r>
              <a:rPr lang="en-US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2088" y="4149080"/>
            <a:ext cx="8506192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Перчатки предназначены для всех видов работ, связанных со значительными механическими нагрузками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169111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ОБУВИ</a:t>
            </a:r>
            <a:endParaRPr lang="ru-RU" sz="2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64112020"/>
              </p:ext>
            </p:extLst>
          </p:nvPr>
        </p:nvGraphicFramePr>
        <p:xfrm>
          <a:off x="357158" y="704542"/>
          <a:ext cx="8607330" cy="459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11703"/>
            <a:ext cx="1728192" cy="230425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981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750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finanse</dc:creator>
  <cp:lastModifiedBy>Comp1</cp:lastModifiedBy>
  <cp:revision>59</cp:revision>
  <dcterms:modified xsi:type="dcterms:W3CDTF">2019-12-26T06:12:35Z</dcterms:modified>
</cp:coreProperties>
</file>